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3" r:id="rId5"/>
    <p:sldId id="264" r:id="rId6"/>
    <p:sldId id="265" r:id="rId7"/>
    <p:sldId id="261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8208" autoAdjust="0"/>
  </p:normalViewPr>
  <p:slideViewPr>
    <p:cSldViewPr>
      <p:cViewPr varScale="1">
        <p:scale>
          <a:sx n="86" d="100"/>
          <a:sy n="86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10F5B-D258-4A76-9BE8-D49404A3A307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797BA-42F6-472E-92F4-6A61D1701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066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797BA-42F6-472E-92F4-6A61D170170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49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C521-E009-4DCA-9177-02675224DA8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5B44-4A2E-48DC-BA32-C9CD45403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C521-E009-4DCA-9177-02675224DA8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5B44-4A2E-48DC-BA32-C9CD45403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C521-E009-4DCA-9177-02675224DA8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5B44-4A2E-48DC-BA32-C9CD45403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C521-E009-4DCA-9177-02675224DA8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5B44-4A2E-48DC-BA32-C9CD45403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C521-E009-4DCA-9177-02675224DA8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5B44-4A2E-48DC-BA32-C9CD45403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C521-E009-4DCA-9177-02675224DA8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5B44-4A2E-48DC-BA32-C9CD45403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C521-E009-4DCA-9177-02675224DA8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5B44-4A2E-48DC-BA32-C9CD45403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C521-E009-4DCA-9177-02675224DA8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5B44-4A2E-48DC-BA32-C9CD45403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C521-E009-4DCA-9177-02675224DA8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5B44-4A2E-48DC-BA32-C9CD45403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C521-E009-4DCA-9177-02675224DA8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5B44-4A2E-48DC-BA32-C9CD45403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C521-E009-4DCA-9177-02675224DA8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5B44-4A2E-48DC-BA32-C9CD45403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FC521-E009-4DCA-9177-02675224DA8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B5B44-4A2E-48DC-BA32-C9CD45403F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tjuhin_a_b-aspushkin_zimnjaja_doroga-2.mp3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S-A-Esenin-Poet-zima--aukaet--httpvkcomCAEsenin-(mp3-blog.info).mp3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matjuhin_a_b-utes__nochewala_tuchka_zolotaja-2.mp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Silver_Age_Track_02.mp3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ikhvin-trtc.ru/zimnie-tury/zima/" TargetMode="External"/><Relationship Id="rId2" Type="http://schemas.openxmlformats.org/officeDocument/2006/relationships/hyperlink" Target="http://ru.forwallpaper.com/wallpaper/a-drive-through-snowland-105920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petersburg.ru/letniy-sad/" TargetMode="External"/><Relationship Id="rId5" Type="http://schemas.openxmlformats.org/officeDocument/2006/relationships/hyperlink" Target="http://docfish.ru/documents/deti-stihotvorenie-russkogo-poeta-klassika-esenin-prirode-kid-russian-poet-nature-poems" TargetMode="External"/><Relationship Id="rId4" Type="http://schemas.openxmlformats.org/officeDocument/2006/relationships/hyperlink" Target="http://music.lib.ru/m/matjuhin_a_b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стя\Desktop\fony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856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357298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Segoe Print" pitchFamily="2" charset="0"/>
              </a:rPr>
              <a:t>Поэтический урок</a:t>
            </a:r>
            <a:endParaRPr lang="ru-RU" sz="4800" dirty="0"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572008"/>
            <a:ext cx="6400800" cy="11430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Segoe Print" pitchFamily="2" charset="0"/>
              </a:rPr>
              <a:t>Школьное мероприятие среди учащихся 8 – 11 классов</a:t>
            </a:r>
            <a:endParaRPr lang="ru-RU" sz="2800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2780928"/>
            <a:ext cx="7056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Песни на стихи русских поэтов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стя\Desktop\42000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43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357166"/>
            <a:ext cx="3900486" cy="10604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Поэты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600200"/>
            <a:ext cx="3829048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Monotype Corsiva" pitchFamily="66" charset="0"/>
              </a:rPr>
              <a:t>Сергей Есенин </a:t>
            </a:r>
            <a:r>
              <a:rPr lang="ru-RU" dirty="0" smtClean="0">
                <a:latin typeface="Monotype Corsiva" pitchFamily="66" charset="0"/>
              </a:rPr>
              <a:t>(Странница)</a:t>
            </a:r>
            <a:endParaRPr lang="ru-RU" sz="2400" dirty="0" smtClean="0">
              <a:latin typeface="Segoe Print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Segoe Print" pitchFamily="2" charset="0"/>
              </a:rPr>
              <a:t> </a:t>
            </a:r>
            <a:r>
              <a:rPr lang="ru-RU" b="1" dirty="0" smtClean="0">
                <a:latin typeface="Monotype Corsiva" panose="03010101010201010101" pitchFamily="66" charset="0"/>
              </a:rPr>
              <a:t>Анна Ахматова</a:t>
            </a:r>
            <a:r>
              <a:rPr lang="en-US" b="1" dirty="0" smtClean="0">
                <a:latin typeface="Monotype Corsiva" panose="03010101010201010101" pitchFamily="66" charset="0"/>
              </a:rPr>
              <a:t> </a:t>
            </a:r>
            <a:r>
              <a:rPr lang="en-US" dirty="0" smtClean="0">
                <a:latin typeface="Monotype Corsiva" panose="03010101010201010101" pitchFamily="66" charset="0"/>
              </a:rPr>
              <a:t>(</a:t>
            </a:r>
            <a:r>
              <a:rPr lang="ru-RU" dirty="0" smtClean="0">
                <a:latin typeface="Monotype Corsiva" panose="03010101010201010101" pitchFamily="66" charset="0"/>
              </a:rPr>
              <a:t>Летний сад)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Monotype Corsiva" panose="03010101010201010101" pitchFamily="66" charset="0"/>
              </a:rPr>
              <a:t> </a:t>
            </a:r>
            <a:r>
              <a:rPr lang="ru-RU" b="1" dirty="0" err="1" smtClean="0">
                <a:latin typeface="Monotype Corsiva" panose="03010101010201010101" pitchFamily="66" charset="0"/>
              </a:rPr>
              <a:t>А.С.Пушкин</a:t>
            </a:r>
            <a:r>
              <a:rPr lang="ru-RU" b="1" dirty="0" smtClean="0"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latin typeface="Monotype Corsiva" panose="03010101010201010101" pitchFamily="66" charset="0"/>
              </a:rPr>
              <a:t>(Зимняя дорога)</a:t>
            </a:r>
          </a:p>
          <a:p>
            <a:pPr>
              <a:buFont typeface="Wingdings" pitchFamily="2" charset="2"/>
              <a:buChar char="ü"/>
            </a:pPr>
            <a:r>
              <a:rPr lang="ru-RU" b="1" dirty="0" err="1" smtClean="0">
                <a:latin typeface="Monotype Corsiva" panose="03010101010201010101" pitchFamily="66" charset="0"/>
              </a:rPr>
              <a:t>М.Ю.Лермонтов</a:t>
            </a:r>
            <a:r>
              <a:rPr lang="ru-RU" b="1" dirty="0" smtClean="0"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latin typeface="Monotype Corsiva" panose="03010101010201010101" pitchFamily="66" charset="0"/>
              </a:rPr>
              <a:t>(Утёс)</a:t>
            </a:r>
          </a:p>
          <a:p>
            <a:pPr marL="0" indent="0">
              <a:buNone/>
            </a:pPr>
            <a:endParaRPr lang="ru-RU" sz="2400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0542495">
            <a:off x="652187" y="1488850"/>
            <a:ext cx="7758138" cy="3849291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Segoe Print" panose="02000600000000000000" pitchFamily="2" charset="0"/>
                <a:ea typeface="Segoe UI Emoji" panose="020B0502040204020203" pitchFamily="34" charset="0"/>
              </a:rPr>
              <a:t>Зима </a:t>
            </a:r>
            <a:r>
              <a:rPr lang="ru-RU" sz="2400" dirty="0">
                <a:latin typeface="Segoe Print" panose="02000600000000000000" pitchFamily="2" charset="0"/>
                <a:ea typeface="Segoe UI Emoji" panose="020B0502040204020203" pitchFamily="34" charset="0"/>
              </a:rPr>
              <a:t>– суровое время года, особенно в умеренных широтах. Сильные морозы, метели, оттепели – каждый русский человек знаком со всеми «прелестями» этого времени года. Сколько пословиц связано с зимой, сколько наблюдений, примет. И все-таки в народе любили зиму за возможность отдохнуть от тяжелой работы на земле, за разгульное веселье на Рождество, Крещение, Масленицу.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Segoe Print" panose="02000600000000000000" pitchFamily="2" charset="0"/>
                <a:ea typeface="Segoe UI Emoji" panose="020B0502040204020203" pitchFamily="34" charset="0"/>
              </a:rPr>
              <a:t>Не оставалась в стороне и русская литература, особенно поэзия. В стихах зиму чествовали как почетную и долгожданную гостью, сравнивали то с русской красавицей, то со злобной старухой</a:t>
            </a:r>
            <a:r>
              <a:rPr lang="ru-RU" sz="2400" dirty="0" smtClean="0">
                <a:latin typeface="Segoe Print" panose="02000600000000000000" pitchFamily="2" charset="0"/>
                <a:ea typeface="Segoe UI Emoji" panose="020B0502040204020203" pitchFamily="34" charset="0"/>
              </a:rPr>
              <a:t>.</a:t>
            </a:r>
            <a:endParaRPr lang="ru-RU" sz="2400" dirty="0">
              <a:latin typeface="Segoe Print" panose="02000600000000000000" pitchFamily="2" charset="0"/>
              <a:ea typeface="Segoe UI Emoj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Александр Пушкин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576" y="1959287"/>
            <a:ext cx="4038600" cy="468052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2500" dirty="0"/>
              <a:t>Сквозь волнистые туманы </a:t>
            </a:r>
            <a:r>
              <a:rPr lang="ru-RU" sz="2500" dirty="0" smtClean="0"/>
              <a:t>Пробирается </a:t>
            </a:r>
            <a:r>
              <a:rPr lang="ru-RU" sz="2500" dirty="0"/>
              <a:t>луна, </a:t>
            </a:r>
            <a:endParaRPr lang="ru-RU" sz="2500" dirty="0" smtClean="0"/>
          </a:p>
          <a:p>
            <a:pPr marL="0" indent="0" algn="ctr">
              <a:buNone/>
            </a:pPr>
            <a:r>
              <a:rPr lang="ru-RU" sz="2500" dirty="0" smtClean="0"/>
              <a:t>На </a:t>
            </a:r>
            <a:r>
              <a:rPr lang="ru-RU" sz="2500" dirty="0"/>
              <a:t>печальные поляны </a:t>
            </a:r>
            <a:r>
              <a:rPr lang="ru-RU" sz="2500" dirty="0" smtClean="0"/>
              <a:t>Льет </a:t>
            </a:r>
            <a:r>
              <a:rPr lang="ru-RU" sz="2500" dirty="0"/>
              <a:t>печально свет она. </a:t>
            </a:r>
            <a:endParaRPr lang="ru-RU" sz="2500" dirty="0" smtClean="0"/>
          </a:p>
          <a:p>
            <a:pPr marL="0" indent="0" algn="ctr">
              <a:buNone/>
            </a:pPr>
            <a:r>
              <a:rPr lang="ru-RU" sz="2500" dirty="0" smtClean="0"/>
              <a:t>По </a:t>
            </a:r>
            <a:r>
              <a:rPr lang="ru-RU" sz="2500" dirty="0"/>
              <a:t>дороге зимней, скучной </a:t>
            </a:r>
            <a:r>
              <a:rPr lang="ru-RU" sz="2500" dirty="0" smtClean="0"/>
              <a:t>Тройка </a:t>
            </a:r>
            <a:r>
              <a:rPr lang="ru-RU" sz="2500" dirty="0"/>
              <a:t>борзая бежит, </a:t>
            </a:r>
            <a:endParaRPr lang="ru-RU" sz="2500" dirty="0" smtClean="0"/>
          </a:p>
          <a:p>
            <a:pPr marL="0" indent="0" algn="ctr">
              <a:buNone/>
            </a:pPr>
            <a:r>
              <a:rPr lang="ru-RU" sz="2500" dirty="0" smtClean="0"/>
              <a:t>Колокольчик </a:t>
            </a:r>
            <a:r>
              <a:rPr lang="ru-RU" sz="2500" dirty="0"/>
              <a:t>однозвучный </a:t>
            </a:r>
            <a:r>
              <a:rPr lang="ru-RU" sz="2500" dirty="0" smtClean="0"/>
              <a:t>Утомительно </a:t>
            </a:r>
            <a:r>
              <a:rPr lang="ru-RU" sz="2500" dirty="0"/>
              <a:t>гремит. </a:t>
            </a:r>
            <a:endParaRPr lang="ru-RU" sz="2500" dirty="0" smtClean="0"/>
          </a:p>
          <a:p>
            <a:pPr marL="0" indent="0" algn="ctr">
              <a:buNone/>
            </a:pPr>
            <a:r>
              <a:rPr lang="ru-RU" sz="2500" dirty="0" smtClean="0"/>
              <a:t>Что-то </a:t>
            </a:r>
            <a:r>
              <a:rPr lang="ru-RU" sz="2500" dirty="0"/>
              <a:t>слышится </a:t>
            </a:r>
            <a:r>
              <a:rPr lang="ru-RU" sz="2500" dirty="0" smtClean="0"/>
              <a:t>родное В </a:t>
            </a:r>
            <a:r>
              <a:rPr lang="ru-RU" sz="2500" dirty="0"/>
              <a:t>долгих песнях ямщика: </a:t>
            </a:r>
            <a:endParaRPr lang="ru-RU" sz="2500" dirty="0" smtClean="0"/>
          </a:p>
          <a:p>
            <a:pPr marL="0" indent="0" algn="ctr">
              <a:buNone/>
            </a:pPr>
            <a:r>
              <a:rPr lang="ru-RU" sz="2500" dirty="0" smtClean="0"/>
              <a:t>То </a:t>
            </a:r>
            <a:r>
              <a:rPr lang="ru-RU" sz="2500" dirty="0"/>
              <a:t>разгулье удалое, </a:t>
            </a:r>
            <a:r>
              <a:rPr lang="ru-RU" sz="2500" dirty="0" smtClean="0"/>
              <a:t>То </a:t>
            </a:r>
            <a:r>
              <a:rPr lang="ru-RU" sz="2500" dirty="0"/>
              <a:t>сердечная тоска... </a:t>
            </a:r>
            <a:endParaRPr lang="ru-RU" sz="2500" dirty="0" smtClean="0"/>
          </a:p>
          <a:p>
            <a:pPr marL="0" indent="0" algn="ctr">
              <a:buNone/>
            </a:pPr>
            <a:r>
              <a:rPr lang="ru-RU" sz="2500" dirty="0" smtClean="0"/>
              <a:t>Ни </a:t>
            </a:r>
            <a:r>
              <a:rPr lang="ru-RU" sz="2500" dirty="0"/>
              <a:t>огня, ни черной хаты... </a:t>
            </a:r>
            <a:r>
              <a:rPr lang="ru-RU" sz="2500" dirty="0" smtClean="0"/>
              <a:t>Глушь </a:t>
            </a:r>
            <a:r>
              <a:rPr lang="ru-RU" sz="2500" dirty="0"/>
              <a:t>и снег... </a:t>
            </a:r>
            <a:endParaRPr lang="ru-RU" sz="2500" dirty="0" smtClean="0"/>
          </a:p>
          <a:p>
            <a:pPr marL="0" indent="0" algn="ctr">
              <a:buNone/>
            </a:pPr>
            <a:r>
              <a:rPr lang="ru-RU" sz="2500" dirty="0" smtClean="0"/>
              <a:t>Навстречу </a:t>
            </a:r>
            <a:r>
              <a:rPr lang="ru-RU" sz="2500" dirty="0"/>
              <a:t>мне </a:t>
            </a:r>
            <a:endParaRPr lang="ru-RU" sz="2500" dirty="0" smtClean="0"/>
          </a:p>
          <a:p>
            <a:pPr marL="0" indent="0" algn="ctr">
              <a:buNone/>
            </a:pPr>
            <a:r>
              <a:rPr lang="ru-RU" sz="2500" dirty="0" smtClean="0"/>
              <a:t>Только </a:t>
            </a:r>
            <a:r>
              <a:rPr lang="ru-RU" sz="2500" dirty="0"/>
              <a:t>версты полосаты </a:t>
            </a:r>
            <a:endParaRPr lang="ru-RU" sz="2500" dirty="0" smtClean="0"/>
          </a:p>
          <a:p>
            <a:pPr marL="0" indent="0" algn="ctr">
              <a:buNone/>
            </a:pPr>
            <a:r>
              <a:rPr lang="ru-RU" sz="2500" dirty="0" smtClean="0"/>
              <a:t>Попадаются </a:t>
            </a:r>
            <a:r>
              <a:rPr lang="ru-RU" sz="2500" dirty="0" err="1"/>
              <a:t>одне</a:t>
            </a:r>
            <a:r>
              <a:rPr lang="ru-RU" sz="2500" dirty="0"/>
              <a:t>. </a:t>
            </a:r>
            <a:endParaRPr lang="ru-RU" sz="2500" dirty="0" smtClean="0"/>
          </a:p>
          <a:p>
            <a:pPr marL="0" indent="0" algn="ctr">
              <a:buNone/>
            </a:pPr>
            <a:r>
              <a:rPr lang="ru-RU" sz="2500" dirty="0" smtClean="0"/>
              <a:t>Скучно</a:t>
            </a:r>
            <a:r>
              <a:rPr lang="ru-RU" sz="2500" dirty="0"/>
              <a:t>, грустно... Завтра</a:t>
            </a:r>
            <a:r>
              <a:rPr lang="ru-RU" sz="2500" dirty="0" smtClean="0"/>
              <a:t>,</a:t>
            </a:r>
          </a:p>
          <a:p>
            <a:pPr marL="0" indent="0" algn="ctr">
              <a:buNone/>
            </a:pPr>
            <a:r>
              <a:rPr lang="ru-RU" sz="2500" dirty="0" smtClean="0"/>
              <a:t>Нина</a:t>
            </a:r>
            <a:r>
              <a:rPr lang="ru-RU" sz="2500" dirty="0"/>
              <a:t>, Завтра, к милой </a:t>
            </a:r>
            <a:r>
              <a:rPr lang="ru-RU" sz="2500" dirty="0" err="1"/>
              <a:t>возвратясь</a:t>
            </a:r>
            <a:r>
              <a:rPr lang="ru-RU" sz="2500" dirty="0"/>
              <a:t>, </a:t>
            </a:r>
            <a:endParaRPr lang="ru-RU" sz="2500" dirty="0" smtClean="0"/>
          </a:p>
          <a:p>
            <a:pPr marL="0" indent="0" algn="ctr">
              <a:buNone/>
            </a:pPr>
            <a:r>
              <a:rPr lang="ru-RU" sz="2500" dirty="0" smtClean="0"/>
              <a:t>Я </a:t>
            </a:r>
            <a:r>
              <a:rPr lang="ru-RU" sz="2500" dirty="0"/>
              <a:t>забудусь у камина, </a:t>
            </a:r>
            <a:r>
              <a:rPr lang="ru-RU" sz="2500" dirty="0" smtClean="0"/>
              <a:t>Загляжусь </a:t>
            </a:r>
            <a:r>
              <a:rPr lang="ru-RU" sz="2500" dirty="0"/>
              <a:t>не </a:t>
            </a:r>
            <a:r>
              <a:rPr lang="ru-RU" sz="2500" dirty="0" err="1"/>
              <a:t>наглядясь</a:t>
            </a:r>
            <a:r>
              <a:rPr lang="ru-RU" sz="2500" dirty="0"/>
              <a:t>. </a:t>
            </a:r>
            <a:endParaRPr lang="ru-RU" sz="2500" dirty="0" smtClean="0"/>
          </a:p>
          <a:p>
            <a:pPr marL="0" indent="0" algn="ctr">
              <a:buNone/>
            </a:pPr>
            <a:r>
              <a:rPr lang="ru-RU" sz="2500" dirty="0" smtClean="0"/>
              <a:t>Звучно </a:t>
            </a:r>
            <a:r>
              <a:rPr lang="ru-RU" sz="2500" dirty="0"/>
              <a:t>стрелка часовая Мерный круг свой совершит, </a:t>
            </a:r>
            <a:endParaRPr lang="ru-RU" sz="2500" dirty="0" smtClean="0"/>
          </a:p>
          <a:p>
            <a:pPr marL="0" indent="0" algn="ctr">
              <a:buNone/>
            </a:pPr>
            <a:r>
              <a:rPr lang="ru-RU" sz="2500" dirty="0" smtClean="0"/>
              <a:t>И</a:t>
            </a:r>
            <a:r>
              <a:rPr lang="ru-RU" sz="2500" dirty="0"/>
              <a:t>, докучных удаляя, Полночь нас не разлучит. Грустно, </a:t>
            </a:r>
            <a:endParaRPr lang="ru-RU" sz="2500" dirty="0" smtClean="0"/>
          </a:p>
          <a:p>
            <a:pPr marL="0" indent="0" algn="ctr">
              <a:buNone/>
            </a:pPr>
            <a:r>
              <a:rPr lang="ru-RU" sz="2500" dirty="0" smtClean="0"/>
              <a:t>Нина</a:t>
            </a:r>
            <a:r>
              <a:rPr lang="ru-RU" sz="2500" dirty="0"/>
              <a:t>: путь мой скучен, Дремля смолкнул мой ямщик, </a:t>
            </a:r>
            <a:endParaRPr lang="ru-RU" sz="2500" dirty="0" smtClean="0"/>
          </a:p>
          <a:p>
            <a:pPr marL="0" indent="0" algn="ctr">
              <a:buNone/>
            </a:pPr>
            <a:r>
              <a:rPr lang="ru-RU" sz="2500" dirty="0" smtClean="0"/>
              <a:t>Колокольчик </a:t>
            </a:r>
            <a:r>
              <a:rPr lang="ru-RU" sz="2500" dirty="0"/>
              <a:t>однозвучен, Отуманен лунный лик</a:t>
            </a:r>
            <a:r>
              <a:rPr lang="ru-RU" sz="2500" dirty="0" smtClean="0"/>
              <a:t>.</a:t>
            </a:r>
          </a:p>
          <a:p>
            <a:pPr marL="0" indent="0" algn="ctr">
              <a:buNone/>
            </a:pPr>
            <a:endParaRPr lang="ru-RU" sz="2500" dirty="0" smtClean="0">
              <a:latin typeface="Segoe Print" panose="02000600000000000000" pitchFamily="2" charset="0"/>
              <a:ea typeface="Segoe UI Emoji" panose="020B0502040204020203" pitchFamily="34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Segoe Print" panose="02000600000000000000" pitchFamily="2" charset="0"/>
                <a:ea typeface="Segoe UI Emoji" panose="020B0502040204020203" pitchFamily="34" charset="0"/>
              </a:rPr>
              <a:t>1826</a:t>
            </a:r>
            <a:endParaRPr lang="ru-RU" sz="2400" dirty="0">
              <a:latin typeface="Segoe Print" panose="02000600000000000000" pitchFamily="2" charset="0"/>
              <a:ea typeface="Segoe UI Emoj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340768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Segoe Script" panose="020B0504020000000003" pitchFamily="34" charset="0"/>
              </a:rPr>
              <a:t>«Зимняя дорога»</a:t>
            </a:r>
            <a:endParaRPr lang="ru-RU" sz="3200" dirty="0">
              <a:solidFill>
                <a:schemeClr val="tx2"/>
              </a:solidFill>
              <a:latin typeface="Segoe Script" panose="020B0504020000000003" pitchFamily="34" charset="0"/>
            </a:endParaRPr>
          </a:p>
        </p:txBody>
      </p:sp>
      <p:pic>
        <p:nvPicPr>
          <p:cNvPr id="3074" name="Picture 2" descr="&amp;pcy;&amp;rcy;&amp;icy;&amp;vcy;&amp;ocy;&amp;dcy; &amp;chcy;&amp;iecy;&amp;rcy;&amp;iecy;&amp;zcy; snowland &amp;vcy;&amp;iecy;&amp;kcy;&amp;tcy;&amp;ocy;&amp;rcy;">
            <a:hlinkClick r:id="rId3" action="ppaction://hlinkfile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4904"/>
            <a:ext cx="4038600" cy="227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69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 tmFilter="0,0; .5, 1; 1, 1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Сергей Есенин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6448" y="1762907"/>
            <a:ext cx="4186808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/>
              <a:t>Мохнатый лес баюкает</a:t>
            </a:r>
            <a:br>
              <a:rPr lang="ru-RU" sz="1800" dirty="0"/>
            </a:br>
            <a:r>
              <a:rPr lang="ru-RU" sz="1800" dirty="0"/>
              <a:t>        </a:t>
            </a:r>
            <a:r>
              <a:rPr lang="ru-RU" sz="1800" dirty="0" err="1"/>
              <a:t>Стозвоном</a:t>
            </a:r>
            <a:r>
              <a:rPr lang="ru-RU" sz="1800" dirty="0"/>
              <a:t> сосняка.</a:t>
            </a:r>
            <a:br>
              <a:rPr lang="ru-RU" sz="1800" dirty="0"/>
            </a:br>
            <a:r>
              <a:rPr lang="ru-RU" sz="1800" dirty="0"/>
              <a:t>Кругом с тоской глубокою</a:t>
            </a:r>
            <a:br>
              <a:rPr lang="ru-RU" sz="1800" dirty="0"/>
            </a:br>
            <a:r>
              <a:rPr lang="ru-RU" sz="1800" dirty="0"/>
              <a:t>Плывут в страну далекую</a:t>
            </a:r>
            <a:br>
              <a:rPr lang="ru-RU" sz="1800" dirty="0"/>
            </a:br>
            <a:r>
              <a:rPr lang="ru-RU" sz="1800" dirty="0"/>
              <a:t>        Седые облака. </a:t>
            </a:r>
          </a:p>
          <a:p>
            <a:pPr marL="0" indent="0" algn="ctr">
              <a:buNone/>
            </a:pPr>
            <a:r>
              <a:rPr lang="ru-RU" sz="1800" dirty="0"/>
              <a:t>А по двору метелица</a:t>
            </a:r>
            <a:br>
              <a:rPr lang="ru-RU" sz="1800" dirty="0"/>
            </a:br>
            <a:r>
              <a:rPr lang="ru-RU" sz="1800" dirty="0"/>
              <a:t>Ковром шелковым стелется,</a:t>
            </a:r>
            <a:br>
              <a:rPr lang="ru-RU" sz="1800" dirty="0"/>
            </a:br>
            <a:r>
              <a:rPr lang="ru-RU" sz="1800" dirty="0"/>
              <a:t>        Но больно холодна.</a:t>
            </a:r>
            <a:br>
              <a:rPr lang="ru-RU" sz="1800" dirty="0"/>
            </a:br>
            <a:r>
              <a:rPr lang="ru-RU" sz="1800" dirty="0"/>
              <a:t>Воробышки игривые,</a:t>
            </a:r>
            <a:br>
              <a:rPr lang="ru-RU" sz="1800" dirty="0"/>
            </a:br>
            <a:r>
              <a:rPr lang="ru-RU" sz="1800" dirty="0"/>
              <a:t>Как детки сиротливые,</a:t>
            </a:r>
            <a:br>
              <a:rPr lang="ru-RU" sz="1800" dirty="0"/>
            </a:br>
            <a:r>
              <a:rPr lang="ru-RU" sz="1800" dirty="0"/>
              <a:t>        Прижались у окна. </a:t>
            </a:r>
          </a:p>
          <a:p>
            <a:pPr marL="0" indent="0" algn="ctr">
              <a:buNone/>
            </a:pPr>
            <a:r>
              <a:rPr lang="ru-RU" sz="1800" dirty="0"/>
              <a:t>Озябли пташки малые,</a:t>
            </a:r>
            <a:br>
              <a:rPr lang="ru-RU" sz="1800" dirty="0"/>
            </a:br>
            <a:r>
              <a:rPr lang="ru-RU" sz="1800" dirty="0"/>
              <a:t>Голодные, усталые,</a:t>
            </a:r>
            <a:br>
              <a:rPr lang="ru-RU" sz="1800" dirty="0"/>
            </a:br>
            <a:r>
              <a:rPr lang="ru-RU" sz="1800" dirty="0"/>
              <a:t>        И жмутся поплотней.</a:t>
            </a:r>
            <a:br>
              <a:rPr lang="ru-RU" sz="1800" dirty="0"/>
            </a:br>
            <a:r>
              <a:rPr lang="ru-RU" sz="1800" dirty="0"/>
              <a:t>А вьюга с ревом бешеным</a:t>
            </a:r>
            <a:br>
              <a:rPr lang="ru-RU" sz="1800" dirty="0"/>
            </a:br>
            <a:r>
              <a:rPr lang="ru-RU" sz="1800" dirty="0"/>
              <a:t>Стучит по ставням свешенным</a:t>
            </a:r>
            <a:br>
              <a:rPr lang="ru-RU" sz="1800" dirty="0"/>
            </a:br>
            <a:r>
              <a:rPr lang="ru-RU" sz="1800" dirty="0"/>
              <a:t>        И злится все сильней. </a:t>
            </a:r>
            <a:endParaRPr lang="ru-RU" sz="1800" dirty="0" smtClean="0"/>
          </a:p>
          <a:p>
            <a:pPr marL="0" indent="0" algn="ctr">
              <a:buNone/>
            </a:pPr>
            <a:r>
              <a:rPr lang="ru-RU" sz="1800" dirty="0" smtClean="0">
                <a:latin typeface="Monotype Corsiva" panose="03010101010201010101" pitchFamily="66" charset="0"/>
              </a:rPr>
              <a:t>1910г.</a:t>
            </a:r>
            <a:endParaRPr lang="ru-RU" sz="1800" dirty="0"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975" y="1196752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Segoe Script" panose="020B0504020000000003" pitchFamily="34" charset="0"/>
              </a:rPr>
              <a:t>«Поет зима – аукает</a:t>
            </a:r>
            <a:r>
              <a:rPr lang="ru-RU" sz="3200" b="1" dirty="0" smtClean="0">
                <a:solidFill>
                  <a:schemeClr val="tx2"/>
                </a:solidFill>
                <a:latin typeface="Segoe Script" panose="020B0504020000000003" pitchFamily="34" charset="0"/>
              </a:rPr>
              <a:t>»</a:t>
            </a:r>
            <a:endParaRPr lang="ru-RU" sz="3200" dirty="0">
              <a:solidFill>
                <a:schemeClr val="tx2"/>
              </a:solidFill>
              <a:latin typeface="Segoe Script" panose="020B0504020000000003" pitchFamily="34" charset="0"/>
            </a:endParaRPr>
          </a:p>
        </p:txBody>
      </p:sp>
      <p:pic>
        <p:nvPicPr>
          <p:cNvPr id="4098" name="Picture 2" descr="&amp;zcy;&amp;icy;&amp;mcy;&amp;acy;">
            <a:hlinkClick r:id="rId3" action="ppaction://hlinkfile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3654325" cy="274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68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Михаил Лермонтов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251520" y="1700808"/>
            <a:ext cx="6984776" cy="446449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Ночевала </a:t>
            </a:r>
            <a:r>
              <a:rPr lang="ru-RU" sz="2800" dirty="0"/>
              <a:t>тучка золотая</a:t>
            </a:r>
            <a:br>
              <a:rPr lang="ru-RU" sz="2800" dirty="0"/>
            </a:br>
            <a:r>
              <a:rPr lang="ru-RU" sz="2800" dirty="0"/>
              <a:t>На груди утеса-великана,</a:t>
            </a:r>
            <a:br>
              <a:rPr lang="ru-RU" sz="2800" dirty="0"/>
            </a:br>
            <a:r>
              <a:rPr lang="ru-RU" sz="2800" dirty="0"/>
              <a:t>Утром в путь она умчалась рано,</a:t>
            </a:r>
            <a:br>
              <a:rPr lang="ru-RU" sz="2800" dirty="0"/>
            </a:br>
            <a:r>
              <a:rPr lang="ru-RU" sz="2800" dirty="0"/>
              <a:t>По лазури весело играя.</a:t>
            </a:r>
            <a:br>
              <a:rPr lang="ru-RU" sz="2800" dirty="0"/>
            </a:br>
            <a:r>
              <a:rPr lang="ru-RU" sz="2800" dirty="0" smtClean="0"/>
              <a:t>Но </a:t>
            </a:r>
            <a:r>
              <a:rPr lang="ru-RU" sz="2800" dirty="0"/>
              <a:t>остался влажный след в морщине</a:t>
            </a:r>
            <a:br>
              <a:rPr lang="ru-RU" sz="2800" dirty="0"/>
            </a:br>
            <a:r>
              <a:rPr lang="ru-RU" sz="2800" dirty="0"/>
              <a:t>Старого утеса. Одиноко</a:t>
            </a:r>
            <a:br>
              <a:rPr lang="ru-RU" sz="2800" dirty="0"/>
            </a:br>
            <a:r>
              <a:rPr lang="ru-RU" sz="2800" dirty="0"/>
              <a:t>Он стоит, задумался глубоко,</a:t>
            </a:r>
            <a:br>
              <a:rPr lang="ru-RU" sz="2800" dirty="0"/>
            </a:br>
            <a:r>
              <a:rPr lang="ru-RU" sz="2800" dirty="0"/>
              <a:t>И тихонько плачет он в пустыне</a:t>
            </a:r>
            <a:r>
              <a:rPr lang="ru-RU" sz="2800" dirty="0" smtClean="0"/>
              <a:t>.</a:t>
            </a:r>
          </a:p>
          <a:p>
            <a:pPr marL="0" indent="0" algn="ctr">
              <a:buNone/>
            </a:pPr>
            <a:endParaRPr lang="ru-RU" sz="2000" dirty="0" smtClean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Monotype Corsiva" panose="03010101010201010101" pitchFamily="66" charset="0"/>
              </a:rPr>
              <a:t>1841г</a:t>
            </a:r>
            <a:r>
              <a:rPr lang="ru-RU" sz="2000" dirty="0" smtClean="0">
                <a:latin typeface="Monotype Corsiva" panose="03010101010201010101" pitchFamily="66" charset="0"/>
              </a:rPr>
              <a:t>.</a:t>
            </a:r>
            <a:endParaRPr lang="ru-RU" sz="2000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1412776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Segoe Script" panose="020B0504020000000003" pitchFamily="34" charset="0"/>
              </a:rPr>
              <a:t>«Утёс»</a:t>
            </a:r>
            <a:endParaRPr lang="ru-RU" sz="3200" dirty="0">
              <a:solidFill>
                <a:schemeClr val="tx2"/>
              </a:solidFill>
              <a:latin typeface="Segoe Script" panose="020B0504020000000003" pitchFamily="34" charset="0"/>
            </a:endParaRPr>
          </a:p>
        </p:txBody>
      </p:sp>
      <p:pic>
        <p:nvPicPr>
          <p:cNvPr id="2050" name="Picture 2" descr="http://im0-tub-ru.yandex.net/i?id=f348b88ade309bcbe1658a514872243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24944"/>
            <a:ext cx="2232248" cy="166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48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Анна Ахматова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971600" y="1844824"/>
            <a:ext cx="4038600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/>
              <a:t>Я к розам хочу, в тот единственный сад,</a:t>
            </a:r>
            <a:br>
              <a:rPr lang="ru-RU" dirty="0"/>
            </a:br>
            <a:r>
              <a:rPr lang="ru-RU" dirty="0"/>
              <a:t>Где лучшая в мире стоит из оград,</a:t>
            </a:r>
            <a:br>
              <a:rPr lang="ru-RU" dirty="0"/>
            </a:br>
            <a:r>
              <a:rPr lang="ru-RU" dirty="0"/>
              <a:t>Где статуи помнят меня молодой,</a:t>
            </a:r>
            <a:br>
              <a:rPr lang="ru-RU" dirty="0"/>
            </a:br>
            <a:r>
              <a:rPr lang="ru-RU" dirty="0"/>
              <a:t>А я их под невскою помню водой.</a:t>
            </a:r>
            <a:br>
              <a:rPr lang="ru-RU" dirty="0"/>
            </a:br>
            <a:r>
              <a:rPr lang="ru-RU" dirty="0"/>
              <a:t>В душистой тиши между царственных лип</a:t>
            </a:r>
            <a:br>
              <a:rPr lang="ru-RU" dirty="0"/>
            </a:br>
            <a:r>
              <a:rPr lang="ru-RU" dirty="0"/>
              <a:t>Мне мачт корабельных мерещится скрип.</a:t>
            </a:r>
            <a:br>
              <a:rPr lang="ru-RU" dirty="0"/>
            </a:br>
            <a:r>
              <a:rPr lang="ru-RU" dirty="0"/>
              <a:t>И лебедь, как прежде, плывет сквозь века,</a:t>
            </a:r>
            <a:br>
              <a:rPr lang="ru-RU" dirty="0"/>
            </a:br>
            <a:r>
              <a:rPr lang="ru-RU" dirty="0"/>
              <a:t>Любуясь красой своего двойника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endParaRPr lang="ru-RU" dirty="0" smtClean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Monotype Corsiva" panose="03010101010201010101" pitchFamily="66" charset="0"/>
              </a:rPr>
              <a:t>1959</a:t>
            </a:r>
            <a:r>
              <a:rPr lang="ru-RU" dirty="0" smtClean="0">
                <a:latin typeface="Monotype Corsiva" panose="03010101010201010101" pitchFamily="66" charset="0"/>
              </a:rPr>
              <a:t>г.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030" name="Picture 6" descr="http://www.stihi.ru/pics/2010/06/14/5888.jpg">
            <a:hlinkClick r:id="rId3" action="ppaction://hlinkfile"/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8"/>
          <a:stretch/>
        </p:blipFill>
        <p:spPr bwMode="auto">
          <a:xfrm>
            <a:off x="5076056" y="1844824"/>
            <a:ext cx="403860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4088" y="4509120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Стихотворение </a:t>
            </a:r>
            <a:r>
              <a:rPr lang="ru-RU" i="1" dirty="0"/>
              <a:t>Ахматовой «Летний </a:t>
            </a:r>
            <a:r>
              <a:rPr lang="ru-RU" i="1" dirty="0" smtClean="0"/>
              <a:t>сад</a:t>
            </a:r>
            <a:r>
              <a:rPr lang="ru-RU" i="1" dirty="0"/>
              <a:t>» есть набросок Летнего сада в </a:t>
            </a:r>
            <a:r>
              <a:rPr lang="ru-RU" i="1" dirty="0" smtClean="0"/>
              <a:t>Петербурге.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25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Segoe Print" pitchFamily="2" charset="0"/>
              </a:rPr>
              <a:t>Ссылки на источники</a:t>
            </a:r>
            <a:endParaRPr lang="ru-RU" sz="3600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ru.forwallpaper.com/wallpaper/a-drive-through-snowland-105920.html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://tikhvin-trtc.ru/zimnie-tury/zima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en-US" dirty="0">
                <a:hlinkClick r:id="rId4"/>
              </a:rPr>
              <a:t>http://music.lib.ru/m/matjuhin_a_b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docfish.ru/documents/deti-stihotvorenie-russkogo-poeta-klassika-esenin-prirode-kid-russian-poet-nature-poems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en-US" dirty="0">
                <a:hlinkClick r:id="rId6"/>
              </a:rPr>
              <a:t>http://www.ipetersburg.ru/letniy-sad</a:t>
            </a:r>
            <a:r>
              <a:rPr lang="en-US" dirty="0" smtClean="0">
                <a:hlinkClick r:id="rId6"/>
              </a:rPr>
              <a:t>/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Шаблон презентации для уроков русского языка и литературы Поэтический веч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для уроков русского языка и литературы Поэтический вечер</Template>
  <TotalTime>149</TotalTime>
  <Words>336</Words>
  <Application>Microsoft Office PowerPoint</Application>
  <PresentationFormat>Экран (4:3)</PresentationFormat>
  <Paragraphs>56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Шаблон презентации для уроков русского языка и литературы Поэтический вечер</vt:lpstr>
      <vt:lpstr>Поэтический урок</vt:lpstr>
      <vt:lpstr>Поэты</vt:lpstr>
      <vt:lpstr>Презентация PowerPoint</vt:lpstr>
      <vt:lpstr>Александр Пушкин</vt:lpstr>
      <vt:lpstr>Сергей Есенин</vt:lpstr>
      <vt:lpstr>Михаил Лермонтов</vt:lpstr>
      <vt:lpstr>Анна Ахматова</vt:lpstr>
      <vt:lpstr>Ссылки на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Поэтический вечер</dc:title>
  <dc:creator>Марина Евгеньевна</dc:creator>
  <cp:lastModifiedBy>Марина Евгеньевна</cp:lastModifiedBy>
  <cp:revision>13</cp:revision>
  <dcterms:created xsi:type="dcterms:W3CDTF">2015-11-10T07:45:48Z</dcterms:created>
  <dcterms:modified xsi:type="dcterms:W3CDTF">2015-11-11T09:00:53Z</dcterms:modified>
</cp:coreProperties>
</file>